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3" r:id="rId4"/>
    <p:sldId id="261" r:id="rId5"/>
    <p:sldId id="260" r:id="rId6"/>
    <p:sldId id="259" r:id="rId7"/>
    <p:sldId id="262" r:id="rId8"/>
  </p:sldIdLst>
  <p:sldSz cx="9144000" cy="6858000" type="screen4x3"/>
  <p:notesSz cx="7077075" cy="9004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CAEDF"/>
    <a:srgbClr val="004B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7" autoAdjust="0"/>
    <p:restoredTop sz="9462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-864" y="-9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dPt>
            <c:idx val="7"/>
            <c:spPr>
              <a:solidFill>
                <a:srgbClr val="00B050"/>
              </a:solidFill>
            </c:spPr>
          </c:dPt>
          <c:cat>
            <c:strRef>
              <c:f>'Sheet1'!$A$2:$A$11</c:f>
              <c:strCache>
                <c:ptCount val="10"/>
                <c:pt idx="0">
                  <c:v>Bulgaria</c:v>
                </c:pt>
                <c:pt idx="1">
                  <c:v>Croatia</c:v>
                </c:pt>
                <c:pt idx="2">
                  <c:v>Czech Republic</c:v>
                </c:pt>
                <c:pt idx="3">
                  <c:v>Estonia</c:v>
                </c:pt>
                <c:pt idx="4">
                  <c:v>Hungary</c:v>
                </c:pt>
                <c:pt idx="5">
                  <c:v>Poland</c:v>
                </c:pt>
                <c:pt idx="6">
                  <c:v>Romania</c:v>
                </c:pt>
                <c:pt idx="7">
                  <c:v>Russia</c:v>
                </c:pt>
                <c:pt idx="8">
                  <c:v>Slovakia</c:v>
                </c:pt>
                <c:pt idx="9">
                  <c:v>Slovenia</c:v>
                </c:pt>
              </c:strCache>
            </c:strRef>
          </c:cat>
          <c:val>
            <c:numRef>
              <c:f>'Sheet1'!$B$2:$B$11</c:f>
              <c:numCache>
                <c:formatCode>0%</c:formatCode>
                <c:ptCount val="10"/>
                <c:pt idx="0">
                  <c:v>-3.1338351345299401E-2</c:v>
                </c:pt>
                <c:pt idx="1">
                  <c:v>-1.568318633483325E-2</c:v>
                </c:pt>
                <c:pt idx="2">
                  <c:v>-2.027878910016068E-2</c:v>
                </c:pt>
                <c:pt idx="3">
                  <c:v>-4.2047960711678392E-2</c:v>
                </c:pt>
                <c:pt idx="4">
                  <c:v>-1.1166589539682992E-2</c:v>
                </c:pt>
                <c:pt idx="5">
                  <c:v>-1.996740439180391E-2</c:v>
                </c:pt>
                <c:pt idx="6">
                  <c:v>-6.7312200707264703E-3</c:v>
                </c:pt>
                <c:pt idx="7">
                  <c:v>3.1729885785951838E-2</c:v>
                </c:pt>
                <c:pt idx="8">
                  <c:v>-2.6413788251925096E-2</c:v>
                </c:pt>
                <c:pt idx="9">
                  <c:v>-1.0602710946076789E-2</c:v>
                </c:pt>
              </c:numCache>
            </c:numRef>
          </c:val>
        </c:ser>
        <c:axId val="60618240"/>
        <c:axId val="60619776"/>
      </c:barChart>
      <c:catAx>
        <c:axId val="60618240"/>
        <c:scaling>
          <c:orientation val="minMax"/>
        </c:scaling>
        <c:delete val="1"/>
        <c:axPos val="l"/>
        <c:tickLblPos val="none"/>
        <c:crossAx val="60619776"/>
        <c:crossesAt val="0"/>
        <c:auto val="1"/>
        <c:lblAlgn val="ctr"/>
        <c:lblOffset val="100"/>
      </c:catAx>
      <c:valAx>
        <c:axId val="60619776"/>
        <c:scaling>
          <c:orientation val="minMax"/>
        </c:scaling>
        <c:axPos val="b"/>
        <c:majorGridlines/>
        <c:numFmt formatCode="0%" sourceLinked="1"/>
        <c:tickLblPos val="nextTo"/>
        <c:crossAx val="60618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8D351-6EE2-ED4B-9D4B-A135C55727FD}" type="datetimeFigureOut">
              <a:rPr lang="en-US" smtClean="0"/>
              <a:pPr/>
              <a:t>27-Nov-13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27CAB-B0F7-2D4F-8908-52C674DFB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02E65-E1FE-BD40-9E83-1C5BC9790FB4}" type="datetimeFigureOut">
              <a:rPr lang="en-US" smtClean="0"/>
              <a:pPr/>
              <a:t>27-Nov-13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8DE6-6B50-094C-8647-96575B0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209" y="3429001"/>
            <a:ext cx="8309582" cy="1789552"/>
          </a:xfrm>
        </p:spPr>
        <p:txBody>
          <a:bodyPr anchor="b">
            <a:noAutofit/>
          </a:bodyPr>
          <a:lstStyle>
            <a:lvl1pPr algn="r">
              <a:lnSpc>
                <a:spcPts val="34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8809" y="5218552"/>
            <a:ext cx="6937982" cy="1639447"/>
          </a:xfrm>
        </p:spPr>
        <p:txBody>
          <a:bodyPr anchor="t">
            <a:normAutofit/>
          </a:bodyPr>
          <a:lstStyle>
            <a:lvl1pPr marL="0" indent="0" algn="r">
              <a:lnSpc>
                <a:spcPts val="266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5" name="Picture 4" descr="new_backgrounds_7g.jpg"/>
          <p:cNvPicPr>
            <a:picLocks noChangeAspect="1"/>
          </p:cNvPicPr>
          <p:nvPr/>
        </p:nvPicPr>
        <p:blipFill>
          <a:blip r:embed="rId2"/>
          <a:srcRect b="12621"/>
          <a:stretch>
            <a:fillRect/>
          </a:stretch>
        </p:blipFill>
        <p:spPr>
          <a:xfrm>
            <a:off x="0" y="0"/>
            <a:ext cx="9144000" cy="342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 rot="5400000">
            <a:off x="-178509" y="6290106"/>
            <a:ext cx="879094" cy="256695"/>
            <a:chOff x="3260468" y="5276893"/>
            <a:chExt cx="879094" cy="256695"/>
          </a:xfrm>
        </p:grpSpPr>
        <p:sp>
          <p:nvSpPr>
            <p:cNvPr id="8" name="Rectangle 7"/>
            <p:cNvSpPr/>
            <p:nvPr userDrawn="1"/>
          </p:nvSpPr>
          <p:spPr>
            <a:xfrm>
              <a:off x="3260468" y="5276893"/>
              <a:ext cx="879094" cy="256695"/>
            </a:xfrm>
            <a:prstGeom prst="rect">
              <a:avLst/>
            </a:prstGeom>
            <a:solidFill>
              <a:srgbClr val="004B8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009238" y="5276893"/>
              <a:ext cx="130324" cy="256695"/>
            </a:xfrm>
            <a:prstGeom prst="rect">
              <a:avLst/>
            </a:prstGeom>
            <a:solidFill>
              <a:srgbClr val="6CAE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260468" y="5276893"/>
              <a:ext cx="879094" cy="256695"/>
            </a:xfrm>
            <a:prstGeom prst="rect">
              <a:avLst/>
            </a:prstGeom>
            <a:solidFill>
              <a:srgbClr val="004B8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4009238" y="5276893"/>
              <a:ext cx="130324" cy="256695"/>
            </a:xfrm>
            <a:prstGeom prst="rect">
              <a:avLst/>
            </a:prstGeom>
            <a:solidFill>
              <a:srgbClr val="6CAE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441750" y="3396163"/>
            <a:ext cx="3419226" cy="365125"/>
          </a:xfrm>
        </p:spPr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308001" y="5688415"/>
            <a:ext cx="1165276" cy="365125"/>
          </a:xfrm>
        </p:spPr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idc_logo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65167" y="631254"/>
            <a:ext cx="1069848" cy="3566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_7_tit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3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91843"/>
            <a:ext cx="7772400" cy="1696434"/>
          </a:xfrm>
        </p:spPr>
        <p:txBody>
          <a:bodyPr anchor="t">
            <a:normAutofit/>
          </a:bodyPr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2936"/>
            <a:ext cx="7772400" cy="1500187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_background_vert_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76650" cy="6858000"/>
          </a:xfrm>
          <a:prstGeom prst="rect">
            <a:avLst/>
          </a:prstGeom>
        </p:spPr>
      </p:pic>
      <p:pic>
        <p:nvPicPr>
          <p:cNvPr id="9" name="Picture 8" descr="IDC_logo_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88" y="6329820"/>
            <a:ext cx="1340012" cy="4325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31" y="901521"/>
            <a:ext cx="3008313" cy="2588654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27" y="901521"/>
            <a:ext cx="5111750" cy="42917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22316" y="6479551"/>
            <a:ext cx="4434626" cy="365125"/>
          </a:xfrm>
        </p:spPr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_background_vert_tit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791" y="0"/>
            <a:ext cx="54673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696" y="541711"/>
            <a:ext cx="4359499" cy="4983325"/>
          </a:xfr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9" y="541712"/>
            <a:ext cx="3260686" cy="55844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4790" y="6479551"/>
            <a:ext cx="4580115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© IDC   Visit us at IDC.com and follow us on Twitter: @IDC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64906" y="6498004"/>
            <a:ext cx="879094" cy="256695"/>
          </a:xfrm>
          <a:prstGeom prst="rect">
            <a:avLst/>
          </a:prstGeom>
          <a:solidFill>
            <a:srgbClr val="004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906" y="6498004"/>
            <a:ext cx="879094" cy="256695"/>
          </a:xfrm>
          <a:prstGeom prst="rect">
            <a:avLst/>
          </a:prstGeom>
          <a:solidFill>
            <a:srgbClr val="004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13676" y="6498004"/>
            <a:ext cx="130324" cy="256695"/>
          </a:xfrm>
          <a:prstGeom prst="rect">
            <a:avLst/>
          </a:prstGeom>
          <a:solidFill>
            <a:srgbClr val="6CAE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13676" y="6498004"/>
            <a:ext cx="130324" cy="256695"/>
          </a:xfrm>
          <a:prstGeom prst="rect">
            <a:avLst/>
          </a:prstGeom>
          <a:solidFill>
            <a:srgbClr val="6CAE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4687" y="6479551"/>
            <a:ext cx="443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07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30879362-658A-E344-B7E9-F19991414F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IDC_logo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6473" y="6347018"/>
            <a:ext cx="1347611" cy="4439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2"/>
        </a:buClr>
        <a:buSzPct val="74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Review:</a:t>
            </a:r>
            <a:br>
              <a:rPr lang="en-US" dirty="0" smtClean="0"/>
            </a:br>
            <a:r>
              <a:rPr lang="en-US" dirty="0" smtClean="0"/>
              <a:t>Focus on Telecom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Gole</a:t>
            </a:r>
            <a:endParaRPr lang="en-US" dirty="0" smtClean="0"/>
          </a:p>
          <a:p>
            <a:r>
              <a:rPr lang="en-US" dirty="0" smtClean="0"/>
              <a:t>November 2013</a:t>
            </a:r>
          </a:p>
        </p:txBody>
      </p:sp>
      <p:pic>
        <p:nvPicPr>
          <p:cNvPr id="6146" name="Picture 2" descr="http://business-review.eu/wp-content/themes/br/images/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855" y="4287089"/>
            <a:ext cx="2784494" cy="849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9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Telecom Services </a:t>
            </a:r>
            <a:r>
              <a:rPr lang="en-US" dirty="0" smtClean="0"/>
              <a:t>Revenue in </a:t>
            </a:r>
            <a:r>
              <a:rPr lang="en-US" dirty="0" smtClean="0"/>
              <a:t>CEE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2013 Growth Rate (forecast)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4687" y="6492875"/>
            <a:ext cx="4434626" cy="365125"/>
          </a:xfrm>
        </p:spPr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44029"/>
            <a:ext cx="2133600" cy="365125"/>
          </a:xfrm>
        </p:spPr>
        <p:txBody>
          <a:bodyPr/>
          <a:lstStyle/>
          <a:p>
            <a:fld id="{30879362-658A-E344-B7E9-F19991414F7F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1273996" y="1613524"/>
          <a:ext cx="74128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2945" y="1797978"/>
            <a:ext cx="1800493" cy="3901068"/>
          </a:xfrm>
          <a:prstGeom prst="rect">
            <a:avLst/>
          </a:prstGeom>
          <a:noFill/>
        </p:spPr>
        <p:txBody>
          <a:bodyPr wrap="none" lIns="91440" rtlCol="0">
            <a:spAutoFit/>
          </a:bodyPr>
          <a:lstStyle/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Slovenia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Slovakia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Russia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Romania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Poland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Hungary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Estonia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Czech Republic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Croatia</a:t>
            </a:r>
          </a:p>
          <a:p>
            <a:pPr marL="274320" indent="-27432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Bulgaria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3046" y="6176905"/>
            <a:ext cx="4109395" cy="276999"/>
          </a:xfrm>
          <a:prstGeom prst="rect">
            <a:avLst/>
          </a:prstGeom>
          <a:noFill/>
        </p:spPr>
        <p:txBody>
          <a:bodyPr wrap="none" lIns="91440" rtlCol="0">
            <a:spAutoFit/>
          </a:bodyPr>
          <a:lstStyle/>
          <a:p>
            <a:pPr marL="274320" indent="-274320">
              <a:spcAft>
                <a:spcPts val="600"/>
              </a:spcAft>
              <a:buClr>
                <a:schemeClr val="tx2"/>
              </a:buClr>
            </a:pPr>
            <a:r>
              <a:rPr lang="en-US" sz="1200" dirty="0" smtClean="0"/>
              <a:t>Source: IDC EMEA Telecom Services Database, Q3 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0615" y="2919369"/>
            <a:ext cx="1887873" cy="2185214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sz="1400" dirty="0" smtClean="0">
                <a:solidFill>
                  <a:srgbClr val="FF0000"/>
                </a:solidFill>
              </a:rPr>
              <a:t>Throughout the region, nearly all markets are suffering decline in telecoms services revenues.</a:t>
            </a:r>
          </a:p>
          <a:p>
            <a:pPr>
              <a:spcAft>
                <a:spcPts val="600"/>
              </a:spcAft>
              <a:buClr>
                <a:schemeClr val="tx2"/>
              </a:buClr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sz="1400" dirty="0" smtClean="0">
                <a:solidFill>
                  <a:srgbClr val="FF0000"/>
                </a:solidFill>
              </a:rPr>
              <a:t>Romania actually suffers less than many others.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22441" y="3162651"/>
            <a:ext cx="1278174" cy="12080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>
            <a:off x="3647617" y="4336751"/>
            <a:ext cx="1848766" cy="1848766"/>
            <a:chOff x="3190416" y="2675781"/>
            <a:chExt cx="1848766" cy="1848766"/>
          </a:xfrm>
        </p:grpSpPr>
        <p:sp>
          <p:nvSpPr>
            <p:cNvPr id="37" name="Oval 36"/>
            <p:cNvSpPr/>
            <p:nvPr/>
          </p:nvSpPr>
          <p:spPr>
            <a:xfrm>
              <a:off x="3190416" y="2675781"/>
              <a:ext cx="1848766" cy="184876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3461162" y="2946526"/>
              <a:ext cx="1307274" cy="1307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Telecoms Industry Under Pressure</a:t>
              </a:r>
              <a:endParaRPr lang="en-US" sz="2300" kern="1200" dirty="0"/>
            </a:p>
          </p:txBody>
        </p:sp>
      </p:grpSp>
      <p:grpSp>
        <p:nvGrpSpPr>
          <p:cNvPr id="16" name="Group 41"/>
          <p:cNvGrpSpPr/>
          <p:nvPr/>
        </p:nvGrpSpPr>
        <p:grpSpPr>
          <a:xfrm>
            <a:off x="3924932" y="1662385"/>
            <a:ext cx="1294136" cy="2555746"/>
            <a:chOff x="3924932" y="1167434"/>
            <a:chExt cx="1294136" cy="2555746"/>
          </a:xfrm>
        </p:grpSpPr>
        <p:sp>
          <p:nvSpPr>
            <p:cNvPr id="15" name="Left Arrow 14"/>
            <p:cNvSpPr/>
            <p:nvPr/>
          </p:nvSpPr>
          <p:spPr>
            <a:xfrm rot="16200000">
              <a:off x="3552954" y="2440685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8" name="Group 15"/>
            <p:cNvGrpSpPr/>
            <p:nvPr/>
          </p:nvGrpSpPr>
          <p:grpSpPr>
            <a:xfrm>
              <a:off x="3924932" y="1167434"/>
              <a:ext cx="1294136" cy="1035309"/>
              <a:chOff x="3467731" y="1415"/>
              <a:chExt cx="1294136" cy="1035309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3467731" y="1415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Rounded Rectangle 16"/>
              <p:cNvSpPr/>
              <p:nvPr/>
            </p:nvSpPr>
            <p:spPr>
              <a:xfrm>
                <a:off x="3498054" y="31738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Regulation</a:t>
                </a:r>
                <a:endParaRPr lang="en-US" sz="1700" kern="1200" dirty="0"/>
              </a:p>
            </p:txBody>
          </p:sp>
        </p:grpSp>
      </p:grpSp>
      <p:sp>
        <p:nvSpPr>
          <p:cNvPr id="17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Explains The Weakness in The Telecoms Services Market?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21773" y="1563705"/>
            <a:ext cx="1887873" cy="954107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sz="1400" dirty="0" smtClean="0">
                <a:solidFill>
                  <a:srgbClr val="FF0000"/>
                </a:solidFill>
              </a:rPr>
              <a:t>Regulation is one key factor: termination rates, roaming, licensing…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96793" y="2484765"/>
            <a:ext cx="992521" cy="1826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457325"/>
            <a:ext cx="70008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43173" y="5650787"/>
            <a:ext cx="1628972" cy="307777"/>
          </a:xfrm>
          <a:prstGeom prst="rect">
            <a:avLst/>
          </a:prstGeom>
          <a:noFill/>
        </p:spPr>
        <p:txBody>
          <a:bodyPr wrap="none" lIns="91440" rtlCol="0">
            <a:spAutoFit/>
          </a:bodyPr>
          <a:lstStyle/>
          <a:p>
            <a:pPr marL="274320" indent="-274320">
              <a:spcAft>
                <a:spcPts val="600"/>
              </a:spcAft>
              <a:buClr>
                <a:schemeClr val="tx2"/>
              </a:buClr>
            </a:pPr>
            <a:r>
              <a:rPr lang="en-US" sz="1400" dirty="0" smtClean="0"/>
              <a:t>Source: CTU, IDC</a:t>
            </a:r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Much Have Termination Rates Fallen? An Example From The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647617" y="3841800"/>
            <a:ext cx="1848766" cy="1848766"/>
            <a:chOff x="3190416" y="2675781"/>
            <a:chExt cx="1848766" cy="1848766"/>
          </a:xfrm>
        </p:grpSpPr>
        <p:sp>
          <p:nvSpPr>
            <p:cNvPr id="37" name="Oval 36"/>
            <p:cNvSpPr/>
            <p:nvPr/>
          </p:nvSpPr>
          <p:spPr>
            <a:xfrm>
              <a:off x="3190416" y="2675781"/>
              <a:ext cx="1848766" cy="184876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3461162" y="2946526"/>
              <a:ext cx="1307274" cy="1307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Telecoms Industry Under Pressure</a:t>
              </a:r>
              <a:endParaRPr lang="en-US" sz="23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3837" y="4248528"/>
            <a:ext cx="2685161" cy="1035309"/>
            <a:chOff x="843837" y="4248528"/>
            <a:chExt cx="2685161" cy="1035309"/>
          </a:xfrm>
        </p:grpSpPr>
        <p:sp>
          <p:nvSpPr>
            <p:cNvPr id="9" name="Left Arrow 8"/>
            <p:cNvSpPr/>
            <p:nvPr/>
          </p:nvSpPr>
          <p:spPr>
            <a:xfrm rot="10800000">
              <a:off x="1490906" y="4502734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0" name="Group 9"/>
            <p:cNvGrpSpPr/>
            <p:nvPr/>
          </p:nvGrpSpPr>
          <p:grpSpPr>
            <a:xfrm>
              <a:off x="843837" y="4248528"/>
              <a:ext cx="1294136" cy="1035309"/>
              <a:chOff x="386636" y="3082509"/>
              <a:chExt cx="1294136" cy="103530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86636" y="3082509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Rounded Rectangle 7"/>
              <p:cNvSpPr/>
              <p:nvPr/>
            </p:nvSpPr>
            <p:spPr>
              <a:xfrm>
                <a:off x="416959" y="3112832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Regulation</a:t>
                </a:r>
                <a:endParaRPr lang="en-US" sz="1700" kern="1200" dirty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256626" y="2707981"/>
            <a:ext cx="2548634" cy="1290626"/>
            <a:chOff x="1256626" y="2707981"/>
            <a:chExt cx="2548634" cy="1290626"/>
          </a:xfrm>
        </p:grpSpPr>
        <p:sp>
          <p:nvSpPr>
            <p:cNvPr id="11" name="Left Arrow 10"/>
            <p:cNvSpPr/>
            <p:nvPr/>
          </p:nvSpPr>
          <p:spPr>
            <a:xfrm rot="12600000">
              <a:off x="1767168" y="3471709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2" name="Group 11"/>
            <p:cNvGrpSpPr/>
            <p:nvPr/>
          </p:nvGrpSpPr>
          <p:grpSpPr>
            <a:xfrm>
              <a:off x="1256626" y="2707981"/>
              <a:ext cx="1294136" cy="1035309"/>
              <a:chOff x="799425" y="1541962"/>
              <a:chExt cx="1294136" cy="1035309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799425" y="1541962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Rounded Rectangle 10"/>
              <p:cNvSpPr/>
              <p:nvPr/>
            </p:nvSpPr>
            <p:spPr>
              <a:xfrm>
                <a:off x="829748" y="1572285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Economics</a:t>
                </a:r>
                <a:endParaRPr lang="en-US" sz="1700" kern="1200" dirty="0"/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2384385" y="1580222"/>
            <a:ext cx="1420040" cy="2419220"/>
            <a:chOff x="2384385" y="1580222"/>
            <a:chExt cx="1420040" cy="2419220"/>
          </a:xfrm>
        </p:grpSpPr>
        <p:sp>
          <p:nvSpPr>
            <p:cNvPr id="13" name="Left Arrow 12"/>
            <p:cNvSpPr/>
            <p:nvPr/>
          </p:nvSpPr>
          <p:spPr>
            <a:xfrm rot="14400000">
              <a:off x="2521930" y="2716947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4" name="Group 13"/>
            <p:cNvGrpSpPr/>
            <p:nvPr/>
          </p:nvGrpSpPr>
          <p:grpSpPr>
            <a:xfrm>
              <a:off x="2384385" y="1580222"/>
              <a:ext cx="1294136" cy="1035309"/>
              <a:chOff x="1927184" y="414203"/>
              <a:chExt cx="1294136" cy="1035309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1927184" y="414203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Rounded Rectangle 13"/>
              <p:cNvSpPr/>
              <p:nvPr/>
            </p:nvSpPr>
            <p:spPr>
              <a:xfrm>
                <a:off x="1957507" y="444526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Falling Prices</a:t>
                </a:r>
                <a:endParaRPr lang="en-US" sz="1700" kern="1200" dirty="0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924932" y="1167434"/>
            <a:ext cx="1294136" cy="2555746"/>
            <a:chOff x="3924932" y="1167434"/>
            <a:chExt cx="1294136" cy="2555746"/>
          </a:xfrm>
        </p:grpSpPr>
        <p:sp>
          <p:nvSpPr>
            <p:cNvPr id="15" name="Left Arrow 14"/>
            <p:cNvSpPr/>
            <p:nvPr/>
          </p:nvSpPr>
          <p:spPr>
            <a:xfrm rot="16200000">
              <a:off x="3552954" y="2440685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6" name="Group 15"/>
            <p:cNvGrpSpPr/>
            <p:nvPr/>
          </p:nvGrpSpPr>
          <p:grpSpPr>
            <a:xfrm>
              <a:off x="3924932" y="1167434"/>
              <a:ext cx="1294136" cy="1035309"/>
              <a:chOff x="3467731" y="1415"/>
              <a:chExt cx="1294136" cy="1035309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3467731" y="1415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Rounded Rectangle 16"/>
              <p:cNvSpPr/>
              <p:nvPr/>
            </p:nvSpPr>
            <p:spPr>
              <a:xfrm>
                <a:off x="3498054" y="31738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Devaluation of Voice and Messaging</a:t>
                </a:r>
                <a:endParaRPr lang="en-US" sz="1700" kern="1200" dirty="0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5339576" y="1580222"/>
            <a:ext cx="1420040" cy="2419220"/>
            <a:chOff x="5339576" y="1580222"/>
            <a:chExt cx="1420040" cy="2419220"/>
          </a:xfrm>
        </p:grpSpPr>
        <p:sp>
          <p:nvSpPr>
            <p:cNvPr id="17" name="Left Arrow 16"/>
            <p:cNvSpPr/>
            <p:nvPr/>
          </p:nvSpPr>
          <p:spPr>
            <a:xfrm rot="18000000">
              <a:off x="4583979" y="2716947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8" name="Group 17"/>
            <p:cNvGrpSpPr/>
            <p:nvPr/>
          </p:nvGrpSpPr>
          <p:grpSpPr>
            <a:xfrm>
              <a:off x="5465480" y="1580222"/>
              <a:ext cx="1294136" cy="1035309"/>
              <a:chOff x="5008279" y="414203"/>
              <a:chExt cx="1294136" cy="1035309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5008279" y="414203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ounded Rectangle 19"/>
              <p:cNvSpPr/>
              <p:nvPr/>
            </p:nvSpPr>
            <p:spPr>
              <a:xfrm>
                <a:off x="5038602" y="444526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Investments Required</a:t>
                </a:r>
                <a:endParaRPr lang="en-US" sz="1700" kern="1200" dirty="0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38741" y="2707981"/>
            <a:ext cx="2548634" cy="1290626"/>
            <a:chOff x="5338741" y="2707981"/>
            <a:chExt cx="2548634" cy="1290626"/>
          </a:xfrm>
        </p:grpSpPr>
        <p:sp>
          <p:nvSpPr>
            <p:cNvPr id="19" name="Left Arrow 18"/>
            <p:cNvSpPr/>
            <p:nvPr/>
          </p:nvSpPr>
          <p:spPr>
            <a:xfrm rot="19800000">
              <a:off x="5338741" y="3471709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0" name="Group 19"/>
            <p:cNvGrpSpPr/>
            <p:nvPr/>
          </p:nvGrpSpPr>
          <p:grpSpPr>
            <a:xfrm>
              <a:off x="6593239" y="2707981"/>
              <a:ext cx="1294136" cy="1035309"/>
              <a:chOff x="6136038" y="1541962"/>
              <a:chExt cx="1294136" cy="1035309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6136038" y="1541962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ounded Rectangle 22"/>
              <p:cNvSpPr/>
              <p:nvPr/>
            </p:nvSpPr>
            <p:spPr>
              <a:xfrm>
                <a:off x="6166361" y="1572285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OTT Players</a:t>
                </a:r>
                <a:endParaRPr lang="en-US" sz="1700" kern="1200" dirty="0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5615003" y="4248528"/>
            <a:ext cx="2685160" cy="1035309"/>
            <a:chOff x="5615003" y="4248528"/>
            <a:chExt cx="2685160" cy="1035309"/>
          </a:xfrm>
        </p:grpSpPr>
        <p:sp>
          <p:nvSpPr>
            <p:cNvPr id="21" name="Left Arrow 20"/>
            <p:cNvSpPr/>
            <p:nvPr/>
          </p:nvSpPr>
          <p:spPr>
            <a:xfrm>
              <a:off x="5615003" y="4502734"/>
              <a:ext cx="2038092" cy="52689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2" name="Group 21"/>
            <p:cNvGrpSpPr/>
            <p:nvPr/>
          </p:nvGrpSpPr>
          <p:grpSpPr>
            <a:xfrm>
              <a:off x="7006027" y="4248528"/>
              <a:ext cx="1294136" cy="1035309"/>
              <a:chOff x="6548826" y="3082509"/>
              <a:chExt cx="1294136" cy="1035309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6548826" y="3082509"/>
                <a:ext cx="1294136" cy="103530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ounded Rectangle 25"/>
              <p:cNvSpPr/>
              <p:nvPr/>
            </p:nvSpPr>
            <p:spPr>
              <a:xfrm>
                <a:off x="6579149" y="3112832"/>
                <a:ext cx="1233490" cy="9746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/>
                  <a:t>Changing Consumer Behavior</a:t>
                </a:r>
              </a:p>
            </p:txBody>
          </p:sp>
        </p:grpSp>
      </p:grpSp>
      <p:sp>
        <p:nvSpPr>
          <p:cNvPr id="48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Not Just A Matter of Regulation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2535317" y="1237937"/>
            <a:ext cx="4073366" cy="4998566"/>
            <a:chOff x="2535317" y="1237937"/>
            <a:chExt cx="4073366" cy="4998566"/>
          </a:xfrm>
        </p:grpSpPr>
        <p:grpSp>
          <p:nvGrpSpPr>
            <p:cNvPr id="8" name="Group 7"/>
            <p:cNvGrpSpPr/>
            <p:nvPr/>
          </p:nvGrpSpPr>
          <p:grpSpPr>
            <a:xfrm>
              <a:off x="2580577" y="1237937"/>
              <a:ext cx="1629346" cy="570322"/>
              <a:chOff x="2123376" y="0"/>
              <a:chExt cx="1629346" cy="905192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2123376" y="0"/>
                <a:ext cx="1629346" cy="90519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Rounded Rectangle 4"/>
              <p:cNvSpPr/>
              <p:nvPr/>
            </p:nvSpPr>
            <p:spPr>
              <a:xfrm>
                <a:off x="2149888" y="26512"/>
                <a:ext cx="1576322" cy="8521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800" kern="1200" dirty="0" smtClean="0"/>
                  <a:t>Challenges</a:t>
                </a:r>
                <a:endParaRPr lang="en-US" sz="1800" kern="12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708920" y="1237937"/>
              <a:ext cx="1661557" cy="570322"/>
              <a:chOff x="4251719" y="0"/>
              <a:chExt cx="1661557" cy="905192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4283930" y="0"/>
                <a:ext cx="1629346" cy="90519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ounded Rectangle 6"/>
              <p:cNvSpPr/>
              <p:nvPr/>
            </p:nvSpPr>
            <p:spPr>
              <a:xfrm>
                <a:off x="4251719" y="26512"/>
                <a:ext cx="1576322" cy="8521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800" kern="1200" dirty="0" smtClean="0"/>
                  <a:t>Opportunities</a:t>
                </a:r>
                <a:endParaRPr lang="en-US" sz="1800" kern="1200" dirty="0"/>
              </a:p>
            </p:txBody>
          </p:sp>
        </p:grpSp>
        <p:sp>
          <p:nvSpPr>
            <p:cNvPr id="10" name="Isosceles Triangle 9"/>
            <p:cNvSpPr/>
            <p:nvPr/>
          </p:nvSpPr>
          <p:spPr>
            <a:xfrm>
              <a:off x="4232553" y="5557609"/>
              <a:ext cx="678894" cy="678894"/>
            </a:xfrm>
            <a:prstGeom prst="triangl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535317" y="5273379"/>
              <a:ext cx="4073366" cy="27517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2" name="Group 11"/>
          <p:cNvGrpSpPr/>
          <p:nvPr/>
        </p:nvGrpSpPr>
        <p:grpSpPr>
          <a:xfrm>
            <a:off x="4934078" y="4629125"/>
            <a:ext cx="1629346" cy="611666"/>
            <a:chOff x="4476877" y="2972652"/>
            <a:chExt cx="1629346" cy="557598"/>
          </a:xfrm>
        </p:grpSpPr>
        <p:sp>
          <p:nvSpPr>
            <p:cNvPr id="34" name="Rounded Rectangle 33"/>
            <p:cNvSpPr/>
            <p:nvPr/>
          </p:nvSpPr>
          <p:spPr>
            <a:xfrm>
              <a:off x="4476877" y="2972652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10"/>
            <p:cNvSpPr/>
            <p:nvPr/>
          </p:nvSpPr>
          <p:spPr>
            <a:xfrm>
              <a:off x="4504097" y="2999872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Mobile Broadband</a:t>
              </a:r>
              <a:endParaRPr lang="en-US" sz="12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34078" y="4028077"/>
            <a:ext cx="1629346" cy="611666"/>
            <a:chOff x="4476877" y="2371604"/>
            <a:chExt cx="1629346" cy="557598"/>
          </a:xfrm>
        </p:grpSpPr>
        <p:sp>
          <p:nvSpPr>
            <p:cNvPr id="32" name="Rounded Rectangle 31"/>
            <p:cNvSpPr/>
            <p:nvPr/>
          </p:nvSpPr>
          <p:spPr>
            <a:xfrm>
              <a:off x="4476877" y="2371604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12"/>
            <p:cNvSpPr/>
            <p:nvPr/>
          </p:nvSpPr>
          <p:spPr>
            <a:xfrm>
              <a:off x="4504097" y="2398824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Cloud Services</a:t>
              </a:r>
              <a:endParaRPr lang="en-US" sz="12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34078" y="3427029"/>
            <a:ext cx="1629346" cy="611666"/>
            <a:chOff x="4476877" y="1770556"/>
            <a:chExt cx="1629346" cy="557598"/>
          </a:xfrm>
        </p:grpSpPr>
        <p:sp>
          <p:nvSpPr>
            <p:cNvPr id="30" name="Rounded Rectangle 29"/>
            <p:cNvSpPr/>
            <p:nvPr/>
          </p:nvSpPr>
          <p:spPr>
            <a:xfrm>
              <a:off x="4476877" y="177055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14"/>
            <p:cNvSpPr/>
            <p:nvPr/>
          </p:nvSpPr>
          <p:spPr>
            <a:xfrm>
              <a:off x="4504097" y="179777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Content (video, music, apps, games)</a:t>
              </a:r>
              <a:endParaRPr lang="en-US" sz="12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34078" y="2815119"/>
            <a:ext cx="1629346" cy="611666"/>
            <a:chOff x="4476877" y="1158646"/>
            <a:chExt cx="1629346" cy="557598"/>
          </a:xfrm>
        </p:grpSpPr>
        <p:sp>
          <p:nvSpPr>
            <p:cNvPr id="28" name="Rounded Rectangle 27"/>
            <p:cNvSpPr/>
            <p:nvPr/>
          </p:nvSpPr>
          <p:spPr>
            <a:xfrm>
              <a:off x="4476877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16"/>
            <p:cNvSpPr/>
            <p:nvPr/>
          </p:nvSpPr>
          <p:spPr>
            <a:xfrm>
              <a:off x="4504097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M2M Connectivity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80577" y="4629125"/>
            <a:ext cx="1629346" cy="611666"/>
            <a:chOff x="2123376" y="2972652"/>
            <a:chExt cx="1629346" cy="557598"/>
          </a:xfrm>
        </p:grpSpPr>
        <p:sp>
          <p:nvSpPr>
            <p:cNvPr id="26" name="Rounded Rectangle 25"/>
            <p:cNvSpPr/>
            <p:nvPr/>
          </p:nvSpPr>
          <p:spPr>
            <a:xfrm>
              <a:off x="2123376" y="2972652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18"/>
            <p:cNvSpPr/>
            <p:nvPr/>
          </p:nvSpPr>
          <p:spPr>
            <a:xfrm>
              <a:off x="2150596" y="2999872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smtClean="0"/>
                <a:t>Regulation</a:t>
              </a:r>
              <a:endParaRPr lang="en-US" sz="12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80577" y="4028077"/>
            <a:ext cx="1629346" cy="611666"/>
            <a:chOff x="2123376" y="2371604"/>
            <a:chExt cx="1629346" cy="557598"/>
          </a:xfrm>
        </p:grpSpPr>
        <p:sp>
          <p:nvSpPr>
            <p:cNvPr id="24" name="Rounded Rectangle 23"/>
            <p:cNvSpPr/>
            <p:nvPr/>
          </p:nvSpPr>
          <p:spPr>
            <a:xfrm>
              <a:off x="2123376" y="2371604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20"/>
            <p:cNvSpPr/>
            <p:nvPr/>
          </p:nvSpPr>
          <p:spPr>
            <a:xfrm>
              <a:off x="2150596" y="2398824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Economics</a:t>
              </a:r>
              <a:endParaRPr lang="en-US" sz="12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80577" y="3427029"/>
            <a:ext cx="1629346" cy="611666"/>
            <a:chOff x="2123376" y="1770556"/>
            <a:chExt cx="1629346" cy="557598"/>
          </a:xfrm>
        </p:grpSpPr>
        <p:sp>
          <p:nvSpPr>
            <p:cNvPr id="22" name="Rounded Rectangle 21"/>
            <p:cNvSpPr/>
            <p:nvPr/>
          </p:nvSpPr>
          <p:spPr>
            <a:xfrm>
              <a:off x="2123376" y="177055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22"/>
            <p:cNvSpPr/>
            <p:nvPr/>
          </p:nvSpPr>
          <p:spPr>
            <a:xfrm>
              <a:off x="2150596" y="179777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Falling Prices</a:t>
              </a:r>
              <a:endParaRPr lang="en-US" sz="12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80577" y="2815119"/>
            <a:ext cx="1629346" cy="611666"/>
            <a:chOff x="2123376" y="1158646"/>
            <a:chExt cx="1629346" cy="557598"/>
          </a:xfrm>
        </p:grpSpPr>
        <p:sp>
          <p:nvSpPr>
            <p:cNvPr id="20" name="Rounded Rectangle 19"/>
            <p:cNvSpPr/>
            <p:nvPr/>
          </p:nvSpPr>
          <p:spPr>
            <a:xfrm>
              <a:off x="2123376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24"/>
            <p:cNvSpPr/>
            <p:nvPr/>
          </p:nvSpPr>
          <p:spPr>
            <a:xfrm>
              <a:off x="2150596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Devaluation of Voice and Messaging</a:t>
              </a:r>
              <a:endParaRPr lang="en-US" sz="12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743254" y="2207231"/>
            <a:ext cx="1629346" cy="611666"/>
            <a:chOff x="2123376" y="1158646"/>
            <a:chExt cx="1629346" cy="557598"/>
          </a:xfrm>
        </p:grpSpPr>
        <p:sp>
          <p:nvSpPr>
            <p:cNvPr id="41" name="Rounded Rectangle 40"/>
            <p:cNvSpPr/>
            <p:nvPr/>
          </p:nvSpPr>
          <p:spPr>
            <a:xfrm>
              <a:off x="2123376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24"/>
            <p:cNvSpPr/>
            <p:nvPr/>
          </p:nvSpPr>
          <p:spPr>
            <a:xfrm>
              <a:off x="2150596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Heavy Investments</a:t>
              </a:r>
              <a:endParaRPr lang="en-US" sz="1200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8419" y="5618252"/>
            <a:ext cx="1629346" cy="611666"/>
            <a:chOff x="2123376" y="1158646"/>
            <a:chExt cx="1629346" cy="557598"/>
          </a:xfrm>
        </p:grpSpPr>
        <p:sp>
          <p:nvSpPr>
            <p:cNvPr id="44" name="Rounded Rectangle 43"/>
            <p:cNvSpPr/>
            <p:nvPr/>
          </p:nvSpPr>
          <p:spPr>
            <a:xfrm>
              <a:off x="2123376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24"/>
            <p:cNvSpPr/>
            <p:nvPr/>
          </p:nvSpPr>
          <p:spPr>
            <a:xfrm>
              <a:off x="2150596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OTT Threats</a:t>
              </a:r>
              <a:endParaRPr lang="en-US" sz="1200" kern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 rot="18993405">
            <a:off x="986370" y="4560013"/>
            <a:ext cx="1629346" cy="611666"/>
            <a:chOff x="2123376" y="1158646"/>
            <a:chExt cx="1629346" cy="557598"/>
          </a:xfrm>
        </p:grpSpPr>
        <p:sp>
          <p:nvSpPr>
            <p:cNvPr id="47" name="Rounded Rectangle 46"/>
            <p:cNvSpPr/>
            <p:nvPr/>
          </p:nvSpPr>
          <p:spPr>
            <a:xfrm>
              <a:off x="2123376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24"/>
            <p:cNvSpPr/>
            <p:nvPr/>
          </p:nvSpPr>
          <p:spPr>
            <a:xfrm>
              <a:off x="2150596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Changing Customer Behavior</a:t>
              </a:r>
              <a:endParaRPr lang="en-US" sz="12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86478" y="2207243"/>
            <a:ext cx="1629346" cy="611666"/>
            <a:chOff x="4476877" y="1158646"/>
            <a:chExt cx="1629346" cy="557598"/>
          </a:xfrm>
        </p:grpSpPr>
        <p:sp>
          <p:nvSpPr>
            <p:cNvPr id="50" name="Rounded Rectangle 49"/>
            <p:cNvSpPr/>
            <p:nvPr/>
          </p:nvSpPr>
          <p:spPr>
            <a:xfrm>
              <a:off x="4476877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16"/>
            <p:cNvSpPr/>
            <p:nvPr/>
          </p:nvSpPr>
          <p:spPr>
            <a:xfrm>
              <a:off x="4504097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Mobility Management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89730" y="1594602"/>
            <a:ext cx="1629346" cy="611666"/>
            <a:chOff x="4476877" y="1158646"/>
            <a:chExt cx="1629346" cy="557598"/>
          </a:xfrm>
        </p:grpSpPr>
        <p:sp>
          <p:nvSpPr>
            <p:cNvPr id="53" name="Rounded Rectangle 52"/>
            <p:cNvSpPr/>
            <p:nvPr/>
          </p:nvSpPr>
          <p:spPr>
            <a:xfrm>
              <a:off x="4476877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16"/>
            <p:cNvSpPr/>
            <p:nvPr/>
          </p:nvSpPr>
          <p:spPr>
            <a:xfrm>
              <a:off x="4504097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Unified Communications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90391" y="979909"/>
            <a:ext cx="1629346" cy="611666"/>
            <a:chOff x="4476877" y="1158646"/>
            <a:chExt cx="1629346" cy="557598"/>
          </a:xfrm>
        </p:grpSpPr>
        <p:sp>
          <p:nvSpPr>
            <p:cNvPr id="56" name="Rounded Rectangle 55"/>
            <p:cNvSpPr/>
            <p:nvPr/>
          </p:nvSpPr>
          <p:spPr>
            <a:xfrm>
              <a:off x="4476877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4504097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M2M Solutions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08194" y="368243"/>
            <a:ext cx="1629346" cy="611666"/>
            <a:chOff x="4476877" y="1158646"/>
            <a:chExt cx="1629346" cy="557598"/>
          </a:xfrm>
        </p:grpSpPr>
        <p:sp>
          <p:nvSpPr>
            <p:cNvPr id="60" name="Rounded Rectangle 59"/>
            <p:cNvSpPr/>
            <p:nvPr/>
          </p:nvSpPr>
          <p:spPr>
            <a:xfrm>
              <a:off x="4476877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16"/>
            <p:cNvSpPr/>
            <p:nvPr/>
          </p:nvSpPr>
          <p:spPr>
            <a:xfrm>
              <a:off x="4504097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Device Sales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227038" y="-249907"/>
            <a:ext cx="1629346" cy="611666"/>
            <a:chOff x="4476877" y="1158646"/>
            <a:chExt cx="1629346" cy="557598"/>
          </a:xfrm>
        </p:grpSpPr>
        <p:sp>
          <p:nvSpPr>
            <p:cNvPr id="63" name="Rounded Rectangle 62"/>
            <p:cNvSpPr/>
            <p:nvPr/>
          </p:nvSpPr>
          <p:spPr>
            <a:xfrm>
              <a:off x="4476877" y="1158646"/>
              <a:ext cx="1629346" cy="5575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16"/>
            <p:cNvSpPr/>
            <p:nvPr/>
          </p:nvSpPr>
          <p:spPr>
            <a:xfrm>
              <a:off x="4504097" y="1185866"/>
              <a:ext cx="1574906" cy="503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Energy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95601" y="2206268"/>
            <a:ext cx="1887873" cy="523220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sz="1400" dirty="0" smtClean="0">
                <a:solidFill>
                  <a:srgbClr val="FF0000"/>
                </a:solidFill>
              </a:rPr>
              <a:t>Can </a:t>
            </a:r>
            <a:r>
              <a:rPr lang="en-US" sz="1400" dirty="0" err="1" smtClean="0">
                <a:solidFill>
                  <a:srgbClr val="FF0000"/>
                </a:solidFill>
              </a:rPr>
              <a:t>telcos</a:t>
            </a:r>
            <a:r>
              <a:rPr lang="en-US" sz="1400" dirty="0" smtClean="0">
                <a:solidFill>
                  <a:srgbClr val="FF0000"/>
                </a:solidFill>
              </a:rPr>
              <a:t> manage all of the challenges?</a:t>
            </a:r>
            <a:endParaRPr lang="en-US" sz="1400" dirty="0" err="1" smtClean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442906" y="2789049"/>
            <a:ext cx="847639" cy="365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256127" y="2475646"/>
            <a:ext cx="1887873" cy="738664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sz="1400" dirty="0" smtClean="0">
                <a:solidFill>
                  <a:srgbClr val="FF0000"/>
                </a:solidFill>
              </a:rPr>
              <a:t>Will the opportunities outweigh the challenges?</a:t>
            </a:r>
            <a:endParaRPr lang="en-US" sz="1400" dirty="0" err="1" smtClean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7029974" y="3244423"/>
            <a:ext cx="809187" cy="365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0328"/>
            <a:ext cx="8229600" cy="30952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Outlook for 2014?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IDC   Visit us at IDC.com and follow us on Twitter: @IDC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IDC corporate">
      <a:dk1>
        <a:sysClr val="windowText" lastClr="000000"/>
      </a:dk1>
      <a:lt1>
        <a:sysClr val="window" lastClr="FFFFFF"/>
      </a:lt1>
      <a:dk2>
        <a:srgbClr val="004B85"/>
      </a:dk2>
      <a:lt2>
        <a:srgbClr val="6CAEDF"/>
      </a:lt2>
      <a:accent1>
        <a:srgbClr val="004B85"/>
      </a:accent1>
      <a:accent2>
        <a:srgbClr val="6CAEDF"/>
      </a:accent2>
      <a:accent3>
        <a:srgbClr val="D8D8D8"/>
      </a:accent3>
      <a:accent4>
        <a:srgbClr val="FAAB53"/>
      </a:accent4>
      <a:accent5>
        <a:srgbClr val="A5A5A5"/>
      </a:accent5>
      <a:accent6>
        <a:srgbClr val="595959"/>
      </a:accent6>
      <a:hlink>
        <a:srgbClr val="005699"/>
      </a:hlink>
      <a:folHlink>
        <a:srgbClr val="1C9C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>
          <a:outerShdw blurRad="40000" dist="23000" dir="10200000" rotWithShape="0">
            <a:srgbClr val="000000">
              <a:alpha val="35000"/>
            </a:srgbClr>
          </a:outerShdw>
        </a:effectLst>
      </a:spPr>
      <a:bodyPr rtlCol="0" anchor="ctr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rtlCol="0">
        <a:spAutoFit/>
      </a:bodyPr>
      <a:lstStyle>
        <a:defPPr marL="274320" indent="-274320">
          <a:spcAft>
            <a:spcPts val="600"/>
          </a:spcAft>
          <a:buClr>
            <a:schemeClr val="tx2"/>
          </a:buClr>
          <a:buFont typeface="Wingdings" pitchFamily="2" charset="2"/>
          <a:buChar char="§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</TotalTime>
  <Words>279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Business Review: Focus on Telecom 2013</vt:lpstr>
      <vt:lpstr>Telecom Services Revenue in CEE  2013 Growth Rate (forecast)</vt:lpstr>
      <vt:lpstr>What Explains The Weakness in The Telecoms Services Market?</vt:lpstr>
      <vt:lpstr>How Much Have Termination Rates Fallen? An Example From The Region</vt:lpstr>
      <vt:lpstr>Not Just A Matter of Regulation</vt:lpstr>
      <vt:lpstr>Slide 6</vt:lpstr>
      <vt:lpstr>Slide 7</vt:lpstr>
    </vt:vector>
  </TitlesOfParts>
  <Company>IDC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Gole</dc:creator>
  <cp:lastModifiedBy>John Gole</cp:lastModifiedBy>
  <cp:revision>21</cp:revision>
  <dcterms:created xsi:type="dcterms:W3CDTF">2013-11-25T03:05:12Z</dcterms:created>
  <dcterms:modified xsi:type="dcterms:W3CDTF">2013-11-27T16:15:41Z</dcterms:modified>
</cp:coreProperties>
</file>